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Default Extension="rels" ContentType="application/vnd.openxmlformats-package.relationships+xml"/>
  <Override PartName="/ppt/slides/slide5.xml" ContentType="application/vnd.openxmlformats-officedocument.presentationml.slide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embeddings/oleObject1.bin" ContentType="application/vnd.openxmlformats-officedocument.oleObject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embeddings/oleObject2.bin" ContentType="application/vnd.openxmlformats-officedocument.oleObject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embeddings/oleObject3.bin" ContentType="application/vnd.openxmlformats-officedocument.oleObject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5" r:id="rId2"/>
    <p:sldId id="266" r:id="rId3"/>
    <p:sldId id="267" r:id="rId4"/>
    <p:sldId id="268" r:id="rId5"/>
    <p:sldId id="269" r:id="rId6"/>
    <p:sldId id="270" r:id="rId7"/>
    <p:sldId id="345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347" r:id="rId26"/>
    <p:sldId id="289" r:id="rId27"/>
    <p:sldId id="290" r:id="rId2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/>
  <p:clrMru>
    <a:srgbClr val="9A065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488" y="-112"/>
      </p:cViewPr>
      <p:guideLst>
        <p:guide orient="horz" pos="215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-286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906414E-B0D5-CE48-9FB0-F233A521432D}" type="datetime1">
              <a:rPr lang="en-US"/>
              <a:pPr>
                <a:defRPr/>
              </a:pPr>
              <a:t>9/5/12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74CE3F1-9F48-1C43-A31F-69BA2EBA21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724515C-8179-464E-8035-7691D22BF4F7}" type="datetime1">
              <a:rPr lang="en-US"/>
              <a:pPr>
                <a:defRPr/>
              </a:pPr>
              <a:t>9/5/12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211DD74-CF02-2346-8637-86BAABBE9F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DDFC8C-5E03-1B42-B9C2-145FD46E397E}" type="slidenum">
              <a:rPr lang="en-US">
                <a:latin typeface="Calibri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</a:t>
            </a:fld>
            <a:endParaRPr lang="en-US">
              <a:latin typeface="Calibri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11DD74-CF02-2346-8637-86BAABBE9F1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A25C837-A8D5-4C4F-8D35-17FCC6184F90}" type="slidenum">
              <a:rPr lang="en-US">
                <a:latin typeface="Calibri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14</a:t>
            </a:fld>
            <a:endParaRPr lang="en-US">
              <a:latin typeface="Calibri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ircles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21550" y="5689600"/>
            <a:ext cx="16271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z="1000" dirty="0"/>
            </a:lvl1pPr>
          </a:lstStyle>
          <a:p>
            <a:pPr>
              <a:defRPr/>
            </a:pPr>
            <a:r>
              <a:rPr/>
              <a:t>Copyright 2012 John Wiley &amp; Sons, Inc.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20 -</a:t>
            </a:r>
            <a:fld id="{8B34AA00-50B5-F748-AE12-04D297C84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r">
              <a:defRPr sz="1600" dirty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/>
              <a:t>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ircles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21550" y="5689600"/>
            <a:ext cx="16271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z="1000" dirty="0"/>
            </a:lvl1pPr>
          </a:lstStyle>
          <a:p>
            <a:pPr>
              <a:defRPr/>
            </a:pPr>
            <a:r>
              <a:rPr/>
              <a:t>Copyright 2012 John Wiley &amp; Sons, Inc.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20 -</a:t>
            </a:r>
            <a:fld id="{75EC09AC-B035-F24D-B6A9-F4FC9D557B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r">
              <a:defRPr sz="1600" dirty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/>
              <a:t>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ircles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21550" y="5689600"/>
            <a:ext cx="16271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232012" y="1473958"/>
            <a:ext cx="8652681" cy="4652206"/>
          </a:xfrm>
        </p:spPr>
        <p:txBody>
          <a:bodyPr/>
          <a:lstStyle>
            <a:lvl1pPr>
              <a:defRPr sz="2800"/>
            </a:lvl1pPr>
            <a:lvl2pPr marL="742950" indent="-374650">
              <a:defRPr sz="2400"/>
            </a:lvl2pPr>
            <a:lvl3pPr marL="1077913" indent="-341313"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61" y="97214"/>
            <a:ext cx="858444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CA"/>
              <a:t>Copyright 2012 John Wiley &amp; Sons, Inc.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/>
              <a:t> 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7 -</a:t>
            </a:r>
            <a:fld id="{EF9040F7-C57F-694A-BD73-056D90B08A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298700" cy="365125"/>
          </a:xfrm>
          <a:prstGeom prst="rect">
            <a:avLst/>
          </a:prstGeom>
        </p:spPr>
        <p:txBody>
          <a:bodyPr/>
          <a:lstStyle>
            <a:lvl1pPr>
              <a:defRPr lang="en-US" sz="10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/>
              <a:t>Copyright 2012 John Wiley &amp; Sons, Inc.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132138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 dirty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20 -</a:t>
            </a:r>
            <a:fld id="{43F90FA4-6A83-A141-80DB-634C45EC7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42025" y="6356350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1600" dirty="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/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</p:sldLayoutIdLst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504C4C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504C4C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504C4C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504C4C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504C4C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rgbClr val="504C4C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rgbClr val="504C4C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rgbClr val="504C4C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rgbClr val="504C4C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1F9FAF"/>
        </a:buClr>
        <a:buFont typeface="Arial" pitchFamily="-105" charset="0"/>
        <a:buChar char="•"/>
        <a:defRPr sz="3200" kern="1200">
          <a:solidFill>
            <a:srgbClr val="504C4C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itchFamily="-105" charset="0"/>
        <a:buChar char="–"/>
        <a:defRPr sz="2800" kern="1200">
          <a:solidFill>
            <a:srgbClr val="504C4C"/>
          </a:solidFill>
          <a:latin typeface="+mn-lt"/>
          <a:ea typeface="ＭＳ Ｐゴシック" pitchFamily="-10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-105" charset="0"/>
        <a:buChar char="•"/>
        <a:defRPr sz="2400" kern="1200">
          <a:solidFill>
            <a:srgbClr val="504C4C"/>
          </a:solidFill>
          <a:latin typeface="+mn-lt"/>
          <a:ea typeface="ＭＳ Ｐゴシック" pitchFamily="-10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A0A54"/>
        </a:buClr>
        <a:buFont typeface="Arial" pitchFamily="-105" charset="0"/>
        <a:buChar char="–"/>
        <a:defRPr sz="2000" kern="1200">
          <a:solidFill>
            <a:srgbClr val="504C4C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16602D"/>
        </a:buClr>
        <a:buFont typeface="Arial" pitchFamily="-105" charset="0"/>
        <a:buChar char="»"/>
        <a:defRPr sz="2000" kern="1200">
          <a:solidFill>
            <a:srgbClr val="504C4C"/>
          </a:solidFill>
          <a:latin typeface="+mn-lt"/>
          <a:ea typeface="ＭＳ Ｐゴシック" pitchFamily="-10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3.xml"/><Relationship Id="rId3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2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3.xml"/><Relationship Id="rId3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Hydro</a:t>
            </a:r>
            <a:r>
              <a:rPr lang="en-US" smtClean="0">
                <a:solidFill>
                  <a:srgbClr val="00B0F0"/>
                </a:solidFill>
              </a:rPr>
              <a:t>carbon</a:t>
            </a:r>
            <a:r>
              <a:rPr lang="en-US" smtClean="0"/>
              <a:t>s are compounds that are only composed of </a:t>
            </a:r>
            <a:r>
              <a:rPr lang="en-US" smtClean="0">
                <a:solidFill>
                  <a:srgbClr val="FF0000"/>
                </a:solidFill>
              </a:rPr>
              <a:t>hydrogen</a:t>
            </a:r>
            <a:r>
              <a:rPr lang="en-US" smtClean="0"/>
              <a:t> and </a:t>
            </a:r>
            <a:r>
              <a:rPr lang="en-US" smtClean="0">
                <a:solidFill>
                  <a:srgbClr val="00B0F0"/>
                </a:solidFill>
              </a:rPr>
              <a:t>carbon</a:t>
            </a:r>
            <a:r>
              <a:rPr lang="en-US" smtClean="0"/>
              <a:t>.</a:t>
            </a:r>
          </a:p>
          <a:p>
            <a:pPr eaLnBrk="1" hangingPunct="1"/>
            <a:endParaRPr lang="en-US" smtClean="0">
              <a:solidFill>
                <a:srgbClr val="00B0F0"/>
              </a:solidFill>
            </a:endParaRPr>
          </a:p>
          <a:p>
            <a:pPr eaLnBrk="1" hangingPunct="1"/>
            <a:endParaRPr lang="en-US" smtClean="0">
              <a:solidFill>
                <a:srgbClr val="00B0F0"/>
              </a:solidFill>
            </a:endParaRPr>
          </a:p>
          <a:p>
            <a:pPr eaLnBrk="1" hangingPunct="1"/>
            <a:endParaRPr lang="en-US" smtClean="0">
              <a:solidFill>
                <a:srgbClr val="00B0F0"/>
              </a:solidFill>
            </a:endParaRPr>
          </a:p>
          <a:p>
            <a:pPr eaLnBrk="1" hangingPunct="1"/>
            <a:endParaRPr lang="en-US" smtClean="0">
              <a:solidFill>
                <a:srgbClr val="00B0F0"/>
              </a:solidFill>
            </a:endParaRPr>
          </a:p>
          <a:p>
            <a:pPr eaLnBrk="1" hangingPunct="1"/>
            <a:endParaRPr lang="en-US" smtClean="0">
              <a:solidFill>
                <a:srgbClr val="00B0F0"/>
              </a:solidFill>
            </a:endParaRPr>
          </a:p>
          <a:p>
            <a:pPr eaLnBrk="1" hangingPunct="1"/>
            <a:r>
              <a:rPr lang="en-US" smtClean="0"/>
              <a:t>Which of the molecules above is saturated with hydrogen atoms?</a:t>
            </a:r>
            <a:endParaRPr lang="en-US" smtClean="0">
              <a:solidFill>
                <a:srgbClr val="00B0F0"/>
              </a:solidFill>
            </a:endParaRPr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4.1 Alkanes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7174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D91AAD08-91F3-0B46-9D6E-B3D85F810A51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717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" y="2671763"/>
            <a:ext cx="781526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eaLnBrk="1" hangingPunct="1"/>
            <a:r>
              <a:rPr lang="en-US" smtClean="0"/>
              <a:t>Saturated </a:t>
            </a:r>
            <a:r>
              <a:rPr lang="en-US" smtClean="0">
                <a:solidFill>
                  <a:srgbClr val="FF0000"/>
                </a:solidFill>
              </a:rPr>
              <a:t>hydro</a:t>
            </a:r>
            <a:r>
              <a:rPr lang="en-US" smtClean="0">
                <a:solidFill>
                  <a:srgbClr val="00B0F0"/>
                </a:solidFill>
              </a:rPr>
              <a:t>carbon</a:t>
            </a:r>
            <a:r>
              <a:rPr lang="en-US" smtClean="0"/>
              <a:t>s do NOT contain any pi bonds.</a:t>
            </a:r>
            <a:endParaRPr lang="en-US" smtClean="0">
              <a:solidFill>
                <a:srgbClr val="00B0F0"/>
              </a:solidFill>
            </a:endParaRPr>
          </a:p>
          <a:p>
            <a:pPr eaLnBrk="1" hangingPunct="1"/>
            <a:endParaRPr lang="en-US" smtClean="0">
              <a:solidFill>
                <a:srgbClr val="00B0F0"/>
              </a:solidFill>
            </a:endParaRPr>
          </a:p>
          <a:p>
            <a:pPr eaLnBrk="1" hangingPunct="1"/>
            <a:endParaRPr lang="en-US" smtClean="0">
              <a:solidFill>
                <a:srgbClr val="00B0F0"/>
              </a:solidFill>
            </a:endParaRPr>
          </a:p>
          <a:p>
            <a:pPr eaLnBrk="1" hangingPunct="1"/>
            <a:endParaRPr lang="en-US" smtClean="0">
              <a:solidFill>
                <a:srgbClr val="00B0F0"/>
              </a:solidFill>
            </a:endParaRPr>
          </a:p>
          <a:p>
            <a:pPr eaLnBrk="1" hangingPunct="1"/>
            <a:r>
              <a:rPr lang="en-US" smtClean="0"/>
              <a:t>When communicating about molecules, each unique molecule must have a unique name.</a:t>
            </a:r>
          </a:p>
          <a:p>
            <a:pPr lvl="1" eaLnBrk="1" hangingPunct="1"/>
            <a:r>
              <a:rPr lang="en-US" smtClean="0"/>
              <a:t>The suffix </a:t>
            </a:r>
            <a:r>
              <a:rPr lang="en-US" smtClean="0">
                <a:solidFill>
                  <a:srgbClr val="FF0000"/>
                </a:solidFill>
              </a:rPr>
              <a:t>ane</a:t>
            </a:r>
            <a:r>
              <a:rPr lang="en-US" smtClean="0"/>
              <a:t> is used for saturated hydrocarbons.</a:t>
            </a:r>
          </a:p>
          <a:p>
            <a:pPr eaLnBrk="1" hangingPunct="1"/>
            <a:r>
              <a:rPr lang="en-US" smtClean="0"/>
              <a:t>How are the above hydrocarbons different?</a:t>
            </a:r>
            <a:endParaRPr lang="en-US" smtClean="0">
              <a:solidFill>
                <a:srgbClr val="00B0F0"/>
              </a:solidFill>
            </a:endParaRPr>
          </a:p>
        </p:txBody>
      </p:sp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4.1 Alkanes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9222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849F4970-7A29-454B-AD29-1EC8E1C95C93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2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92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8125" y="1998663"/>
            <a:ext cx="5943600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eaLnBrk="1" hangingPunct="1"/>
            <a:r>
              <a:rPr lang="en-US" smtClean="0"/>
              <a:t>Many organic compounds have common names.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Some common names have been used for hundreds of years and are still frequently used.</a:t>
            </a:r>
            <a:endParaRPr lang="en-US" smtClean="0">
              <a:solidFill>
                <a:srgbClr val="00B0F0"/>
              </a:solidFill>
            </a:endParaRPr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0246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1AD60CCF-2477-1242-A757-38BA7BCCE381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3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102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188" y="2125663"/>
            <a:ext cx="8936037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eaLnBrk="1" hangingPunct="1"/>
            <a:r>
              <a:rPr lang="en-US" smtClean="0"/>
              <a:t>In 1892, as the number of known molecules grew, chemists decided that a SYSTEMATIC naming system was needed.</a:t>
            </a:r>
          </a:p>
          <a:p>
            <a:pPr lvl="1" eaLnBrk="1" hangingPunct="1"/>
            <a:r>
              <a:rPr lang="en-US" smtClean="0"/>
              <a:t>IUPAC (International Union of Pure and Applied Chemistry) system</a:t>
            </a:r>
            <a:endParaRPr lang="en-US" b="1" smtClean="0"/>
          </a:p>
          <a:p>
            <a:pPr eaLnBrk="1" hangingPunct="1"/>
            <a:r>
              <a:rPr lang="en-US" smtClean="0"/>
              <a:t>We can learn the IUPAC system instead of having to memorize a common name for every molecule.</a:t>
            </a:r>
            <a:endParaRPr lang="en-US" smtClean="0">
              <a:solidFill>
                <a:srgbClr val="00B0F0"/>
              </a:solidFill>
            </a:endParaRPr>
          </a:p>
        </p:txBody>
      </p:sp>
      <p:sp>
        <p:nvSpPr>
          <p:cNvPr id="11267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1270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94B182D0-BF97-DD4C-BEE5-4A508062E86D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4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/>
            <a:r>
              <a:rPr lang="en-US" smtClean="0"/>
              <a:t>The</a:t>
            </a:r>
            <a:r>
              <a:rPr lang="en-US" b="1" smtClean="0"/>
              <a:t> </a:t>
            </a:r>
            <a:r>
              <a:rPr lang="en-US" smtClean="0"/>
              <a:t>IUPAC</a:t>
            </a:r>
            <a:r>
              <a:rPr lang="en-US" b="1" smtClean="0"/>
              <a:t> </a:t>
            </a:r>
            <a:r>
              <a:rPr lang="en-US" smtClean="0"/>
              <a:t>system: </a:t>
            </a:r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r>
              <a:rPr lang="en-US" smtClean="0"/>
              <a:t>Find the parent chain, the longest consecutive chain of carbons.</a:t>
            </a:r>
            <a:endParaRPr lang="en-US" smtClean="0">
              <a:solidFill>
                <a:srgbClr val="00B0F0"/>
              </a:solidFill>
            </a:endParaRPr>
          </a:p>
        </p:txBody>
      </p:sp>
      <p:sp>
        <p:nvSpPr>
          <p:cNvPr id="12291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Finding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2294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726669C3-9CD4-5F4A-9E9E-55AEE684E689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5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1229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838" y="2963863"/>
            <a:ext cx="7664450" cy="253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/>
            </a:pPr>
            <a:r>
              <a:rPr lang="en-US" smtClean="0">
                <a:solidFill>
                  <a:srgbClr val="C6C3C3"/>
                </a:solidFill>
              </a:rPr>
              <a:t>Find the parent chain, the longest consecutive chain of carbons.</a:t>
            </a:r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/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mtClean="0"/>
          </a:p>
          <a:p>
            <a:pPr marL="514350" indent="-514350" eaLnBrk="1" hangingPunct="1"/>
            <a:r>
              <a:rPr lang="en-US" sz="2400" smtClean="0"/>
              <a:t>Use Table 4.1 to look up the prefix that corresponds </a:t>
            </a:r>
            <a:br>
              <a:rPr lang="en-US" sz="2400" smtClean="0"/>
            </a:br>
            <a:r>
              <a:rPr lang="en-US" sz="2400" smtClean="0"/>
              <a:t>to the number of carbons in the parent chain.</a:t>
            </a:r>
          </a:p>
        </p:txBody>
      </p:sp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Finding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3318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AB360196-306B-F440-A919-28BD5E0CAB3E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6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13319" name="Picture 2"/>
          <p:cNvPicPr>
            <a:picLocks noChangeAspect="1" noChangeArrowheads="1"/>
          </p:cNvPicPr>
          <p:nvPr/>
        </p:nvPicPr>
        <p:blipFill>
          <a:blip r:embed="rId2"/>
          <a:srcRect l="63640"/>
          <a:stretch>
            <a:fillRect/>
          </a:stretch>
        </p:blipFill>
        <p:spPr bwMode="auto">
          <a:xfrm>
            <a:off x="2967038" y="2219325"/>
            <a:ext cx="3216275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mtClean="0">
              <a:solidFill>
                <a:srgbClr val="C6C3C3"/>
              </a:solidFill>
            </a:endParaRPr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>
              <a:solidFill>
                <a:srgbClr val="C6C3C3"/>
              </a:solidFill>
            </a:endParaRPr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>
              <a:solidFill>
                <a:srgbClr val="C6C3C3"/>
              </a:solidFill>
            </a:endParaRPr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>
              <a:solidFill>
                <a:srgbClr val="C6C3C3"/>
              </a:solidFill>
            </a:endParaRPr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>
              <a:solidFill>
                <a:srgbClr val="C6C3C3"/>
              </a:solidFill>
            </a:endParaRPr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>
              <a:solidFill>
                <a:srgbClr val="C6C3C3"/>
              </a:solidFill>
            </a:endParaRPr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>
              <a:solidFill>
                <a:srgbClr val="C6C3C3"/>
              </a:solidFill>
            </a:endParaRPr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>
              <a:solidFill>
                <a:srgbClr val="C6C3C3"/>
              </a:solidFill>
            </a:endParaRPr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>
              <a:solidFill>
                <a:srgbClr val="C6C3C3"/>
              </a:solidFill>
            </a:endParaRPr>
          </a:p>
          <a:p>
            <a:pPr marL="514350" indent="-514350" eaLnBrk="1" hangingPunct="1"/>
            <a:r>
              <a:rPr lang="en-US" sz="2400" smtClean="0"/>
              <a:t>Use Table 4.1 to look up the prefix that corresponds </a:t>
            </a:r>
            <a:br>
              <a:rPr lang="en-US" sz="2400" smtClean="0"/>
            </a:br>
            <a:r>
              <a:rPr lang="en-US" sz="2400" smtClean="0"/>
              <a:t>to the number of carbons in the parent chain.</a:t>
            </a:r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/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z="2400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z="2000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z="2000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z="2000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z="2000" smtClean="0"/>
          </a:p>
        </p:txBody>
      </p:sp>
      <p:sp>
        <p:nvSpPr>
          <p:cNvPr id="14339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Finding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4342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80C620DC-0782-1C46-AA14-28BC95884E28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7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1434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263" y="1355725"/>
            <a:ext cx="8469312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sz="half" idx="13"/>
          </p:nvPr>
        </p:nvSpPr>
        <p:spPr>
          <a:xfrm>
            <a:off x="4572000" y="1473200"/>
            <a:ext cx="4313238" cy="4652963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chemeClr val="tx1">
                    <a:lumMod val="25000"/>
                    <a:lumOff val="75000"/>
                  </a:schemeClr>
                </a:solidFill>
                <a:ea typeface="+mn-ea"/>
                <a:cs typeface="+mn-cs"/>
              </a:rPr>
              <a:t>Find the parent chain, the longest consecutive chain of carbons. </a:t>
            </a:r>
          </a:p>
          <a:p>
            <a:pPr marL="914400" lvl="1" indent="-514350" eaLnBrk="1" hangingPunct="1">
              <a:buFont typeface="Arial" charset="0"/>
              <a:buChar char="–"/>
              <a:defRPr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If the parent chain has 9 carbons, the parent name is nonane.</a:t>
            </a:r>
          </a:p>
          <a:p>
            <a:pPr marL="914400" lvl="1" indent="-514350" eaLnBrk="1" hangingPunct="1">
              <a:buFont typeface="Arial" charset="0"/>
              <a:buChar char="–"/>
              <a:defRPr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It would be smart to memorize the names for chains 1 to 10 carbons in length.</a:t>
            </a:r>
          </a:p>
          <a:p>
            <a:pPr marL="914400" lvl="1" indent="-514350" eaLnBrk="1" hangingPunct="1">
              <a:buFont typeface="Arial" charset="0"/>
              <a:buChar char="–"/>
              <a:defRPr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Use Table 4.1 to look up the prefix that corresponds with the number of carbons in the parent chain.</a:t>
            </a:r>
          </a:p>
        </p:txBody>
      </p:sp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Finding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5366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81F365A7-D137-F14B-8DCC-2363B583612D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8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15367" name="Picture 2"/>
          <p:cNvPicPr>
            <a:picLocks noChangeAspect="1" noChangeArrowheads="1"/>
          </p:cNvPicPr>
          <p:nvPr/>
        </p:nvPicPr>
        <p:blipFill>
          <a:blip r:embed="rId3"/>
          <a:srcRect r="49825"/>
          <a:stretch>
            <a:fillRect/>
          </a:stretch>
        </p:blipFill>
        <p:spPr bwMode="auto">
          <a:xfrm>
            <a:off x="322263" y="1889125"/>
            <a:ext cx="4249737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271463" y="5346700"/>
            <a:ext cx="4325937" cy="406400"/>
          </a:xfrm>
          <a:prstGeom prst="rect">
            <a:avLst/>
          </a:prstGeom>
          <a:solidFill>
            <a:srgbClr val="9A0652">
              <a:alpha val="19000"/>
            </a:srgbClr>
          </a:solidFill>
          <a:ln w="15875">
            <a:solidFill>
              <a:srgbClr val="9A0652"/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 sz="1800" dirty="0">
              <a:solidFill>
                <a:srgbClr val="14131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/>
            </a:pPr>
            <a:r>
              <a:rPr lang="en-US" smtClean="0">
                <a:solidFill>
                  <a:srgbClr val="C6C3C3"/>
                </a:solidFill>
              </a:rPr>
              <a:t>Find the parent chain, the longest consecutive chain of carbons. </a:t>
            </a:r>
          </a:p>
          <a:p>
            <a:pPr marL="914400" lvl="1" indent="-514350" eaLnBrk="1" hangingPunct="1"/>
            <a:r>
              <a:rPr lang="en-US" smtClean="0"/>
              <a:t>If there is more than one possible parent chain, choose the one with the most substituents (side chains) attached .</a:t>
            </a:r>
          </a:p>
          <a:p>
            <a:pPr marL="514350" indent="-514350" eaLnBrk="1" hangingPunct="1"/>
            <a:endParaRPr lang="en-US" smtClean="0"/>
          </a:p>
          <a:p>
            <a:pPr marL="514350" indent="-514350" eaLnBrk="1" hangingPunct="1"/>
            <a:endParaRPr lang="en-US" smtClean="0"/>
          </a:p>
          <a:p>
            <a:pPr marL="514350" indent="-514350" eaLnBrk="1" hangingPunct="1"/>
            <a:endParaRPr lang="en-US" smtClean="0"/>
          </a:p>
          <a:p>
            <a:pPr marL="514350" indent="-514350" eaLnBrk="1" hangingPunct="1"/>
            <a:endParaRPr lang="en-US" smtClean="0"/>
          </a:p>
          <a:p>
            <a:pPr marL="514350" indent="-514350" eaLnBrk="1" hangingPunct="1"/>
            <a:endParaRPr lang="en-US" smtClean="0"/>
          </a:p>
          <a:p>
            <a:pPr marL="514350" indent="-514350" eaLnBrk="1" hangingPunct="1"/>
            <a:r>
              <a:rPr lang="en-US" smtClean="0"/>
              <a:t>What is the parent name for this compound?</a:t>
            </a:r>
          </a:p>
          <a:p>
            <a:pPr marL="514350" indent="-514350" eaLnBrk="1" hangingPunct="1"/>
            <a:endParaRPr lang="en-US" smtClean="0"/>
          </a:p>
        </p:txBody>
      </p:sp>
      <p:sp>
        <p:nvSpPr>
          <p:cNvPr id="16387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Finding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6390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41C50D43-7E87-B342-B164-15E560741F3D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9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16391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6550" y="3097213"/>
            <a:ext cx="5921375" cy="264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/>
            </a:pPr>
            <a:r>
              <a:rPr lang="en-US" smtClean="0">
                <a:solidFill>
                  <a:srgbClr val="C6C3C3"/>
                </a:solidFill>
              </a:rPr>
              <a:t>Find the parent chain, the longest consecutive chain of carbons. </a:t>
            </a:r>
          </a:p>
          <a:p>
            <a:pPr marL="914400" lvl="1" indent="-514350" eaLnBrk="1" hangingPunct="1"/>
            <a:r>
              <a:rPr lang="en-US" smtClean="0"/>
              <a:t>If the parent chain is cyclic (a ring of carbons), add the prefix, “cyclo” to the beginning of the parent name.</a:t>
            </a:r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514350" indent="-514350" eaLnBrk="1" hangingPunct="1"/>
            <a:r>
              <a:rPr lang="en-US" smtClean="0"/>
              <a:t>Practice with SKILLBUILDER 4.1.</a:t>
            </a:r>
          </a:p>
          <a:p>
            <a:pPr marL="914400" lvl="1" indent="-514350" eaLnBrk="1" hangingPunct="1">
              <a:buFont typeface="Arial" pitchFamily="-105" charset="0"/>
              <a:buNone/>
            </a:pPr>
            <a:endParaRPr lang="en-US" smtClean="0"/>
          </a:p>
          <a:p>
            <a:pPr marL="514350" indent="-514350" eaLnBrk="1" hangingPunct="1"/>
            <a:endParaRPr lang="en-US" smtClean="0"/>
          </a:p>
        </p:txBody>
      </p:sp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Finding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7414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83024082-003F-124A-8719-23B19DF093CC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10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174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5550" y="3406775"/>
            <a:ext cx="667226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/>
            </a:pPr>
            <a:r>
              <a:rPr lang="en-US" smtClean="0">
                <a:solidFill>
                  <a:srgbClr val="C6C3C3"/>
                </a:solidFill>
              </a:rPr>
              <a:t>Find the parent chain, the longest consecutive chain of carbons. </a:t>
            </a:r>
          </a:p>
          <a:p>
            <a:pPr marL="914400" lvl="1" indent="-514350" eaLnBrk="1" hangingPunct="1"/>
            <a:r>
              <a:rPr lang="en-US" smtClean="0"/>
              <a:t>Give the parent name for the following compounds.</a:t>
            </a:r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>
              <a:buFont typeface="Arial" pitchFamily="-105" charset="0"/>
              <a:buNone/>
            </a:pPr>
            <a:endParaRPr lang="en-US" sz="1100" smtClean="0"/>
          </a:p>
          <a:p>
            <a:pPr marL="914400" lvl="1" indent="-514350" eaLnBrk="1" hangingPunct="1"/>
            <a:r>
              <a:rPr lang="en-US" smtClean="0"/>
              <a:t>The parent name may NOT include carbons that are both in a ring and outside a ring. Find the IMPROPER.</a:t>
            </a:r>
            <a:br>
              <a:rPr lang="en-US" smtClean="0"/>
            </a:br>
            <a:r>
              <a:rPr lang="en-US" smtClean="0"/>
              <a:t>9-carbon chain in one of the molecules above.</a:t>
            </a:r>
          </a:p>
          <a:p>
            <a:pPr marL="514350" indent="-514350" eaLnBrk="1" hangingPunct="1"/>
            <a:endParaRPr lang="en-US" smtClean="0"/>
          </a:p>
        </p:txBody>
      </p:sp>
      <p:sp>
        <p:nvSpPr>
          <p:cNvPr id="18436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Finding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8439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DDF594A0-4270-4043-9B52-D1638EB15131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11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1163638" y="2946400"/>
          <a:ext cx="6772275" cy="2295525"/>
        </p:xfrm>
        <a:graphic>
          <a:graphicData uri="http://schemas.openxmlformats.org/presentationml/2006/ole">
            <p:oleObj spid="_x0000_s18434" name="CS ChemDraw Drawing" r:id="rId3" imgW="6959600" imgH="2362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 startAt="2"/>
            </a:pPr>
            <a:r>
              <a:rPr lang="en-US" smtClean="0"/>
              <a:t>Identify and name substituents (side chains).</a:t>
            </a:r>
          </a:p>
          <a:p>
            <a:pPr marL="514350" indent="-514350" eaLnBrk="1" hangingPunct="1">
              <a:buFont typeface="Calibri" pitchFamily="-105" charset="0"/>
              <a:buAutoNum type="arabicPeriod" startAt="2"/>
            </a:pPr>
            <a:endParaRPr lang="en-US" smtClean="0"/>
          </a:p>
          <a:p>
            <a:pPr marL="514350" indent="-514350" eaLnBrk="1" hangingPunct="1">
              <a:buFont typeface="Calibri" pitchFamily="-105" charset="0"/>
              <a:buAutoNum type="arabicPeriod" startAt="2"/>
            </a:pPr>
            <a:endParaRPr lang="en-US" smtClean="0"/>
          </a:p>
          <a:p>
            <a:pPr marL="514350" indent="-514350" eaLnBrk="1" hangingPunct="1">
              <a:buFont typeface="Calibri" pitchFamily="-105" charset="0"/>
              <a:buAutoNum type="arabicPeriod" startAt="2"/>
            </a:pPr>
            <a:endParaRPr lang="en-US" smtClean="0"/>
          </a:p>
          <a:p>
            <a:pPr marL="514350" indent="-514350" eaLnBrk="1" hangingPunct="1">
              <a:buFont typeface="Calibri" pitchFamily="-105" charset="0"/>
              <a:buAutoNum type="arabicPeriod" startAt="2"/>
            </a:pPr>
            <a:endParaRPr lang="en-US" smtClean="0"/>
          </a:p>
          <a:p>
            <a:pPr marL="1249363" lvl="2" indent="-514350" eaLnBrk="1" hangingPunct="1">
              <a:buFont typeface="Calibri" pitchFamily="-105" charset="0"/>
              <a:buAutoNum type="arabicPeriod" startAt="2"/>
            </a:pPr>
            <a:endParaRPr lang="en-US" smtClean="0"/>
          </a:p>
          <a:p>
            <a:pPr marL="914400" lvl="1" indent="-514350" eaLnBrk="1" hangingPunct="1"/>
            <a:r>
              <a:rPr lang="en-US" smtClean="0"/>
              <a:t>Count the number of carbons in each side group, and use the terms from Table 4.2 to name the substituents.</a:t>
            </a:r>
          </a:p>
          <a:p>
            <a:pPr marL="914400" lvl="1" indent="-514350" eaLnBrk="1" hangingPunct="1"/>
            <a:r>
              <a:rPr lang="en-US" smtClean="0"/>
              <a:t>The terms in Table 4.2 are the same as those in Table 4.1, except they end in “</a:t>
            </a:r>
            <a:r>
              <a:rPr lang="en-US" smtClean="0">
                <a:solidFill>
                  <a:srgbClr val="FF0000"/>
                </a:solidFill>
              </a:rPr>
              <a:t>yl</a:t>
            </a:r>
            <a:r>
              <a:rPr lang="en-US" smtClean="0"/>
              <a:t>”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en-US" smtClean="0"/>
              <a:t>instead of “</a:t>
            </a:r>
            <a:r>
              <a:rPr lang="en-US" smtClean="0">
                <a:solidFill>
                  <a:srgbClr val="FF0000"/>
                </a:solidFill>
              </a:rPr>
              <a:t>ane</a:t>
            </a:r>
            <a:r>
              <a:rPr lang="en-US" smtClean="0"/>
              <a:t>.”</a:t>
            </a:r>
          </a:p>
          <a:p>
            <a:pPr marL="914400" lvl="1" indent="-514350" eaLnBrk="1" hangingPunct="1"/>
            <a:r>
              <a:rPr lang="en-US" smtClean="0"/>
              <a:t>Name the parent and substituents above.</a:t>
            </a:r>
            <a:endParaRPr lang="en-US" smtClean="0">
              <a:solidFill>
                <a:srgbClr val="00B0F0"/>
              </a:solidFill>
            </a:endParaRPr>
          </a:p>
        </p:txBody>
      </p:sp>
      <p:sp>
        <p:nvSpPr>
          <p:cNvPr id="19459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Identifying Substituents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9462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DF2CD4EC-F0DB-5445-9E78-96C670F15103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12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194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3" y="2017713"/>
            <a:ext cx="8043862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40250" y="4030663"/>
            <a:ext cx="4471988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 startAt="2"/>
            </a:pPr>
            <a:r>
              <a:rPr lang="en-US" smtClean="0">
                <a:solidFill>
                  <a:srgbClr val="C6C3C3"/>
                </a:solidFill>
              </a:rPr>
              <a:t>Identify and name substituents (side chains).</a:t>
            </a:r>
          </a:p>
          <a:p>
            <a:pPr marL="914400" lvl="1" indent="-514350" eaLnBrk="1" hangingPunct="1"/>
            <a:r>
              <a:rPr lang="en-US" smtClean="0"/>
              <a:t>A ring can be either a parent chain or a substituent depending on the number of carbons.</a:t>
            </a:r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514350" indent="-514350" eaLnBrk="1" hangingPunct="1"/>
            <a:r>
              <a:rPr lang="en-US" smtClean="0"/>
              <a:t>Practice with SKILLBUILDER 4.2.</a:t>
            </a:r>
            <a:endParaRPr lang="en-US" smtClean="0">
              <a:solidFill>
                <a:srgbClr val="00B0F0"/>
              </a:solidFill>
            </a:endParaRPr>
          </a:p>
        </p:txBody>
      </p:sp>
      <p:sp>
        <p:nvSpPr>
          <p:cNvPr id="20484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Identifying Substituents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0487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A05E1464-BA64-AB4F-9CCA-574ABEC027E2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13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2048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9538" y="2789238"/>
            <a:ext cx="4929187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 startAt="2"/>
            </a:pPr>
            <a:r>
              <a:rPr lang="en-US" smtClean="0">
                <a:solidFill>
                  <a:srgbClr val="C6C3C3"/>
                </a:solidFill>
              </a:rPr>
              <a:t>Identify and name substituents (side chains).</a:t>
            </a:r>
          </a:p>
          <a:p>
            <a:pPr marL="914400" lvl="1" indent="-514350" eaLnBrk="1" hangingPunct="1"/>
            <a:r>
              <a:rPr lang="en-US" smtClean="0"/>
              <a:t>Name the substituents in the following molecules.</a:t>
            </a:r>
          </a:p>
          <a:p>
            <a:pPr marL="914400" lvl="1" indent="-514350" eaLnBrk="1" hangingPunct="1"/>
            <a:endParaRPr lang="en-US" smtClean="0"/>
          </a:p>
        </p:txBody>
      </p:sp>
      <p:sp>
        <p:nvSpPr>
          <p:cNvPr id="21508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Identifying Substituents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1511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30F25440-8CE1-C64A-9745-90988DA63C05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14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631825" y="2859088"/>
          <a:ext cx="7815263" cy="2649537"/>
        </p:xfrm>
        <a:graphic>
          <a:graphicData uri="http://schemas.openxmlformats.org/presentationml/2006/ole">
            <p:oleObj spid="_x0000_s21506" name="CS ChemDraw Drawing" r:id="rId4" imgW="6959600" imgH="2362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 startAt="2"/>
            </a:pPr>
            <a:r>
              <a:rPr lang="en-US" smtClean="0">
                <a:solidFill>
                  <a:srgbClr val="C6C3C3"/>
                </a:solidFill>
              </a:rPr>
              <a:t>Identify and name substituents (side chains).</a:t>
            </a:r>
          </a:p>
          <a:p>
            <a:pPr marL="914400" lvl="1" indent="-514350" eaLnBrk="1" hangingPunct="1"/>
            <a:r>
              <a:rPr lang="en-US" smtClean="0"/>
              <a:t>Some substituents have complex branches.</a:t>
            </a:r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>
              <a:solidFill>
                <a:srgbClr val="00B0F0"/>
              </a:solidFill>
            </a:endParaRPr>
          </a:p>
          <a:p>
            <a:pPr marL="914400" lvl="1" indent="-514350" eaLnBrk="1" hangingPunct="1"/>
            <a:r>
              <a:rPr lang="en-US" smtClean="0"/>
              <a:t>How many carbons are in the highlighted substituent above?</a:t>
            </a:r>
          </a:p>
          <a:p>
            <a:pPr marL="914400" lvl="1" indent="-514350" eaLnBrk="1" hangingPunct="1"/>
            <a:r>
              <a:rPr lang="en-US" smtClean="0"/>
              <a:t>Why is it improper to name it a PENTYL group?</a:t>
            </a:r>
          </a:p>
        </p:txBody>
      </p: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Identifying Substituents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3558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FEEC4EC1-1C7F-8541-9747-1FE682C09A51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15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235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0138" y="2516188"/>
            <a:ext cx="43576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 startAt="2"/>
            </a:pPr>
            <a:r>
              <a:rPr lang="en-US" smtClean="0">
                <a:solidFill>
                  <a:srgbClr val="C6C3C3"/>
                </a:solidFill>
              </a:rPr>
              <a:t>Identify and name substituents (side chains).</a:t>
            </a:r>
          </a:p>
          <a:p>
            <a:pPr marL="914400" lvl="1" indent="-514350" eaLnBrk="1" hangingPunct="1"/>
            <a:r>
              <a:rPr lang="en-US" smtClean="0"/>
              <a:t>For substituents with complex branches:</a:t>
            </a:r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1249363" lvl="2" indent="-514350" eaLnBrk="1" hangingPunct="1">
              <a:buFont typeface="Calibri" pitchFamily="-105" charset="0"/>
              <a:buAutoNum type="arabicPeriod"/>
            </a:pPr>
            <a:r>
              <a:rPr lang="en-US" smtClean="0"/>
              <a:t>Number the longest carbon chain WITHIN the substituent. Start with the carbon directly attached to the main chain.</a:t>
            </a:r>
          </a:p>
          <a:p>
            <a:pPr marL="1249363" lvl="2" indent="-514350" eaLnBrk="1" hangingPunct="1">
              <a:buFont typeface="Calibri" pitchFamily="-105" charset="0"/>
              <a:buAutoNum type="arabicPeriod"/>
            </a:pPr>
            <a:r>
              <a:rPr lang="en-US" smtClean="0"/>
              <a:t>Name the substituent (in this case butyl).</a:t>
            </a:r>
          </a:p>
          <a:p>
            <a:pPr marL="1249363" lvl="2" indent="-514350" eaLnBrk="1" hangingPunct="1">
              <a:buFont typeface="Calibri" pitchFamily="-105" charset="0"/>
              <a:buAutoNum type="arabicPeriod"/>
            </a:pPr>
            <a:r>
              <a:rPr lang="en-US" smtClean="0"/>
              <a:t>Name and number the substituent’s side group (in this case 2-methyl).</a:t>
            </a:r>
          </a:p>
          <a:p>
            <a:pPr marL="914400" lvl="1" indent="-514350" eaLnBrk="1" hangingPunct="1"/>
            <a:r>
              <a:rPr lang="en-US" smtClean="0"/>
              <a:t>The name of the substituent is (2-methylbutyl).</a:t>
            </a:r>
          </a:p>
        </p:txBody>
      </p:sp>
      <p:sp>
        <p:nvSpPr>
          <p:cNvPr id="24579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Identifying Substituents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4582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59EC9BE7-7EC2-7646-A629-66609C0C9492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16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grpSp>
        <p:nvGrpSpPr>
          <p:cNvPr id="24583" name="Group 11"/>
          <p:cNvGrpSpPr>
            <a:grpSpLocks/>
          </p:cNvGrpSpPr>
          <p:nvPr/>
        </p:nvGrpSpPr>
        <p:grpSpPr bwMode="auto">
          <a:xfrm>
            <a:off x="2387600" y="2401888"/>
            <a:ext cx="4357688" cy="1785937"/>
            <a:chOff x="2336884" y="2096359"/>
            <a:chExt cx="4357688" cy="1785938"/>
          </a:xfrm>
        </p:grpSpPr>
        <p:pic>
          <p:nvPicPr>
            <p:cNvPr id="2458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36884" y="2096359"/>
              <a:ext cx="4357688" cy="1785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5" name="Rectangle 7"/>
            <p:cNvSpPr>
              <a:spLocks noChangeArrowheads="1"/>
            </p:cNvSpPr>
            <p:nvPr/>
          </p:nvSpPr>
          <p:spPr bwMode="auto">
            <a:xfrm>
              <a:off x="4232681" y="2832798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1</a:t>
              </a:r>
            </a:p>
          </p:txBody>
        </p:sp>
        <p:sp>
          <p:nvSpPr>
            <p:cNvPr id="24586" name="Rectangle 8"/>
            <p:cNvSpPr>
              <a:spLocks noChangeArrowheads="1"/>
            </p:cNvSpPr>
            <p:nvPr/>
          </p:nvSpPr>
          <p:spPr bwMode="auto">
            <a:xfrm>
              <a:off x="4615927" y="2577792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2</a:t>
              </a:r>
            </a:p>
          </p:txBody>
        </p:sp>
        <p:sp>
          <p:nvSpPr>
            <p:cNvPr id="24587" name="Rectangle 9"/>
            <p:cNvSpPr>
              <a:spLocks noChangeArrowheads="1"/>
            </p:cNvSpPr>
            <p:nvPr/>
          </p:nvSpPr>
          <p:spPr bwMode="auto">
            <a:xfrm>
              <a:off x="5205060" y="3045600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3</a:t>
              </a:r>
            </a:p>
          </p:txBody>
        </p:sp>
        <p:sp>
          <p:nvSpPr>
            <p:cNvPr id="24588" name="Rectangle 10"/>
            <p:cNvSpPr>
              <a:spLocks noChangeArrowheads="1"/>
            </p:cNvSpPr>
            <p:nvPr/>
          </p:nvSpPr>
          <p:spPr bwMode="auto">
            <a:xfrm>
              <a:off x="5585892" y="2521520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 startAt="2"/>
              <a:defRPr/>
            </a:pPr>
            <a:r>
              <a:rPr lang="en-US" dirty="0" smtClean="0">
                <a:solidFill>
                  <a:schemeClr val="tx1">
                    <a:lumMod val="25000"/>
                    <a:lumOff val="75000"/>
                  </a:schemeClr>
                </a:solidFill>
                <a:ea typeface="+mn-ea"/>
                <a:cs typeface="+mn-cs"/>
              </a:rPr>
              <a:t>Identify and name substituents (side chains).</a:t>
            </a:r>
          </a:p>
          <a:p>
            <a:pPr marL="914400" lvl="1" indent="-514350" eaLnBrk="1" hangingPunct="1">
              <a:buFont typeface="Arial" charset="0"/>
              <a:buChar char="–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Some branched substituents have COMMON names that you may want to memorize, because they are used more frequently than their IUPAC names.</a:t>
            </a:r>
          </a:p>
        </p:txBody>
      </p:sp>
      <p:sp>
        <p:nvSpPr>
          <p:cNvPr id="25603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Identifying Substituents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5606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CDC6FAE6-8E8B-D340-9AF5-DDBEA69F1B0E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17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25607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9788" y="3348038"/>
            <a:ext cx="6821487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 startAt="2"/>
              <a:defRPr/>
            </a:pPr>
            <a:r>
              <a:rPr lang="en-US" dirty="0" smtClean="0">
                <a:solidFill>
                  <a:schemeClr val="tx1">
                    <a:lumMod val="25000"/>
                    <a:lumOff val="75000"/>
                  </a:schemeClr>
                </a:solidFill>
                <a:ea typeface="+mn-ea"/>
                <a:cs typeface="+mn-cs"/>
              </a:rPr>
              <a:t>Identify and name substituents (side chains).</a:t>
            </a:r>
          </a:p>
          <a:p>
            <a:pPr marL="914400" lvl="1" indent="-514350" eaLnBrk="1" hangingPunct="1">
              <a:buFont typeface="Arial" charset="0"/>
              <a:buChar char="–"/>
              <a:defRPr/>
            </a:pPr>
            <a:r>
              <a:rPr lang="en-US" dirty="0" smtClean="0">
                <a:solidFill>
                  <a:schemeClr val="tx1">
                    <a:lumMod val="25000"/>
                    <a:lumOff val="75000"/>
                  </a:schemeClr>
                </a:solidFill>
                <a:ea typeface="+mn-ea"/>
              </a:rPr>
              <a:t>Some branched substituents have COMMON names that you may want to memorize, because they are used more frequently than their IUPAC names.</a:t>
            </a:r>
          </a:p>
        </p:txBody>
      </p:sp>
      <p:sp>
        <p:nvSpPr>
          <p:cNvPr id="26627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Identifying Substituents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6630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F6DF60D8-16A4-B248-8B4F-BA99F59CA037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18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266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550" y="3259138"/>
            <a:ext cx="8958263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 startAt="2"/>
            </a:pPr>
            <a:r>
              <a:rPr lang="en-US" smtClean="0">
                <a:solidFill>
                  <a:srgbClr val="C6C3C3"/>
                </a:solidFill>
              </a:rPr>
              <a:t>Identify and name substituents (side chains).</a:t>
            </a:r>
          </a:p>
          <a:p>
            <a:pPr marL="914400" lvl="1" indent="-514350" eaLnBrk="1" hangingPunct="1"/>
            <a:r>
              <a:rPr lang="en-US" smtClean="0">
                <a:solidFill>
                  <a:srgbClr val="C6C3C3"/>
                </a:solidFill>
              </a:rPr>
              <a:t>Some branched substituents have COMMON names that you may want to memorize, because they are used more frequently than their IUPAC names.</a:t>
            </a:r>
          </a:p>
          <a:p>
            <a:pPr marL="914400" lvl="1" indent="-514350" eaLnBrk="1" hangingPunct="1"/>
            <a:endParaRPr lang="en-US" smtClean="0">
              <a:solidFill>
                <a:srgbClr val="C6C3C3"/>
              </a:solidFill>
            </a:endParaRPr>
          </a:p>
          <a:p>
            <a:pPr marL="914400" lvl="1" indent="-514350" eaLnBrk="1" hangingPunct="1"/>
            <a:endParaRPr lang="en-US" smtClean="0">
              <a:solidFill>
                <a:srgbClr val="C6C3C3"/>
              </a:solidFill>
            </a:endParaRPr>
          </a:p>
          <a:p>
            <a:pPr marL="914400" lvl="1" indent="-514350" eaLnBrk="1" hangingPunct="1"/>
            <a:endParaRPr lang="en-US" smtClean="0">
              <a:solidFill>
                <a:srgbClr val="C6C3C3"/>
              </a:solidFill>
            </a:endParaRPr>
          </a:p>
          <a:p>
            <a:pPr marL="914400" lvl="1" indent="-514350" eaLnBrk="1" hangingPunct="1"/>
            <a:endParaRPr lang="en-US" smtClean="0">
              <a:solidFill>
                <a:srgbClr val="C6C3C3"/>
              </a:solidFill>
            </a:endParaRPr>
          </a:p>
          <a:p>
            <a:pPr marL="914400" lvl="1" indent="-514350" eaLnBrk="1" hangingPunct="1"/>
            <a:endParaRPr lang="en-US" smtClean="0">
              <a:solidFill>
                <a:srgbClr val="C6C3C3"/>
              </a:solidFill>
            </a:endParaRPr>
          </a:p>
          <a:p>
            <a:pPr marL="914400" lvl="1" indent="-514350" eaLnBrk="1" hangingPunct="1"/>
            <a:endParaRPr lang="en-US" smtClean="0">
              <a:solidFill>
                <a:srgbClr val="C6C3C3"/>
              </a:solidFill>
            </a:endParaRPr>
          </a:p>
          <a:p>
            <a:pPr marL="514350" indent="-514350" eaLnBrk="1" hangingPunct="1"/>
            <a:r>
              <a:rPr lang="en-US" smtClean="0"/>
              <a:t>Practice with SKILLBUILDER 4.3.</a:t>
            </a:r>
          </a:p>
        </p:txBody>
      </p:sp>
      <p:sp>
        <p:nvSpPr>
          <p:cNvPr id="27651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Identifying Substituents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7654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B134692A-389E-8546-AFB4-F2A7F479E450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19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276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0" y="3132138"/>
            <a:ext cx="8961438" cy="252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Calibri" pitchFamily="-105" charset="0"/>
              <a:buAutoNum type="arabicPeriod" startAt="3"/>
            </a:pPr>
            <a:r>
              <a:rPr lang="en-US" smtClean="0"/>
              <a:t>Number in sequence the consecutive carbons in the parent chain and assign a locant to each substituent.</a:t>
            </a:r>
          </a:p>
          <a:p>
            <a:pPr marL="914400" lvl="1" indent="-514350" eaLnBrk="1" hangingPunct="1"/>
            <a:r>
              <a:rPr lang="en-US" smtClean="0"/>
              <a:t>The number or LOCANT is used to communicate where each substituent is attached to the parent chain.</a:t>
            </a:r>
          </a:p>
          <a:p>
            <a:pPr marL="914400" lvl="1" indent="-514350" eaLnBrk="1" hangingPunct="1"/>
            <a:endParaRPr lang="en-US" smtClean="0"/>
          </a:p>
          <a:p>
            <a:pPr marL="914400" lvl="1" indent="-514350" eaLnBrk="1" hangingPunct="1"/>
            <a:endParaRPr lang="en-US" smtClean="0"/>
          </a:p>
          <a:p>
            <a:pPr marL="1314450" lvl="2" indent="-514350" eaLnBrk="1" hangingPunct="1"/>
            <a:endParaRPr lang="en-US" smtClean="0"/>
          </a:p>
          <a:p>
            <a:pPr marL="514350" indent="-514350" eaLnBrk="1" hangingPunct="1">
              <a:buFont typeface="Arial" pitchFamily="-105" charset="0"/>
              <a:buNone/>
            </a:pPr>
            <a:endParaRPr lang="en-US" smtClean="0"/>
          </a:p>
          <a:p>
            <a:pPr marL="514350" indent="-514350" eaLnBrk="1" hangingPunct="1"/>
            <a:r>
              <a:rPr lang="en-US" smtClean="0"/>
              <a:t>The molecules above are isomers, and they have the same parent name. Their full name must </a:t>
            </a:r>
            <a:br>
              <a:rPr lang="en-US" smtClean="0"/>
            </a:br>
            <a:r>
              <a:rPr lang="en-US" smtClean="0"/>
              <a:t>differ though, because they are not identical.</a:t>
            </a:r>
          </a:p>
        </p:txBody>
      </p:sp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Numbering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8678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2AEE389C-1FA1-BD48-9D1B-35793C5CC30C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20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286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3613" y="3300413"/>
            <a:ext cx="46720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/>
            <a:r>
              <a:rPr lang="en-US" smtClean="0"/>
              <a:t>Guidelines to follow when numbering the parent chain:</a:t>
            </a:r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r>
              <a:rPr lang="en-US" smtClean="0"/>
              <a:t>If ONE substituent is present, number the parent chain so that the substituent has the lowest number possible.</a:t>
            </a:r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mtClean="0"/>
          </a:p>
          <a:p>
            <a:pPr marL="914400" lvl="1" indent="-514350" eaLnBrk="1" hangingPunct="1">
              <a:buFont typeface="Calibri" pitchFamily="-105" charset="0"/>
              <a:buAutoNum type="arabicPeriod"/>
            </a:pPr>
            <a:endParaRPr lang="en-US" smtClean="0"/>
          </a:p>
        </p:txBody>
      </p:sp>
      <p:sp>
        <p:nvSpPr>
          <p:cNvPr id="29699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Numbering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9702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782F8109-E574-6248-8345-C65EFF40E58D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21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297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6050" y="3457575"/>
            <a:ext cx="6300788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/>
            <a:r>
              <a:rPr lang="en-US" smtClean="0">
                <a:solidFill>
                  <a:srgbClr val="C6C3C3"/>
                </a:solidFill>
              </a:rPr>
              <a:t>Guidelines to follow when numbering the parent chain:</a:t>
            </a:r>
          </a:p>
          <a:p>
            <a:pPr marL="914400" lvl="1" indent="-514350" eaLnBrk="1" hangingPunct="1">
              <a:buFont typeface="Calibri" pitchFamily="-105" charset="0"/>
              <a:buAutoNum type="arabicPeriod" startAt="2"/>
            </a:pPr>
            <a:r>
              <a:rPr lang="en-US" smtClean="0"/>
              <a:t>When multiple substituents are present, number the parent chain to give the first substituent the lowest number possible.</a:t>
            </a:r>
            <a:endParaRPr lang="en-US" smtClean="0">
              <a:solidFill>
                <a:srgbClr val="C6C3C3"/>
              </a:solidFill>
            </a:endParaRPr>
          </a:p>
        </p:txBody>
      </p:sp>
      <p:sp>
        <p:nvSpPr>
          <p:cNvPr id="30723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Numbering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0726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672B92D9-6AE0-714E-80BE-E13851442091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22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30727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09688" y="3778250"/>
            <a:ext cx="65151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/>
            <a:r>
              <a:rPr lang="en-US" smtClean="0">
                <a:solidFill>
                  <a:srgbClr val="C6C3C3"/>
                </a:solidFill>
              </a:rPr>
              <a:t>Guidelines to follow when numbering the parent chain:</a:t>
            </a:r>
          </a:p>
          <a:p>
            <a:pPr marL="914400" lvl="1" indent="-514350" eaLnBrk="1" hangingPunct="1">
              <a:buFont typeface="Calibri" pitchFamily="-105" charset="0"/>
              <a:buAutoNum type="arabicPeriod" startAt="3"/>
            </a:pPr>
            <a:r>
              <a:rPr lang="en-US" smtClean="0"/>
              <a:t>If there is a tie, then number the parent chain so that the second locant gets the lowest number possible.</a:t>
            </a:r>
            <a:endParaRPr lang="en-US" smtClean="0">
              <a:solidFill>
                <a:srgbClr val="C6C3C3"/>
              </a:solidFill>
            </a:endParaRPr>
          </a:p>
        </p:txBody>
      </p:sp>
      <p:sp>
        <p:nvSpPr>
          <p:cNvPr id="31747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Numbering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1750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65F0B96D-1ABC-C34D-B231-2B6A41822C6E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23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317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1750" y="3273425"/>
            <a:ext cx="6529388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25000"/>
                    <a:lumOff val="75000"/>
                  </a:schemeClr>
                </a:solidFill>
                <a:ea typeface="+mn-ea"/>
                <a:cs typeface="+mn-cs"/>
              </a:rPr>
              <a:t>Guidelines to follow when numbering the parent chain:</a:t>
            </a:r>
          </a:p>
          <a:p>
            <a:pPr marL="914400" lvl="1" indent="-514350" eaLnBrk="1" hangingPunct="1">
              <a:buFont typeface="Arial" charset="0"/>
              <a:buChar char="–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The same rules apply for cycloalkanes.</a:t>
            </a:r>
          </a:p>
        </p:txBody>
      </p:sp>
      <p:sp>
        <p:nvSpPr>
          <p:cNvPr id="32771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Numbering the Parent Chain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2774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C7C84A46-C62C-8141-A8B2-05FF9DAD1828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24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3277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4588" y="3195638"/>
            <a:ext cx="4314825" cy="218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25438" y="46038"/>
            <a:ext cx="836136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</a:t>
            </a:r>
            <a:br>
              <a:rPr lang="en-US" smtClean="0"/>
            </a:br>
            <a:r>
              <a:rPr lang="en-US" smtClean="0"/>
              <a:t>Assembling The Entire Name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sz="half" idx="1"/>
          </p:nvPr>
        </p:nvSpPr>
        <p:spPr>
          <a:xfrm>
            <a:off x="147638" y="1143000"/>
            <a:ext cx="8789987" cy="5213350"/>
          </a:xfrm>
        </p:spPr>
        <p:txBody>
          <a:bodyPr/>
          <a:lstStyle/>
          <a:p>
            <a:pPr marL="514350" indent="-514350" eaLnBrk="1" hangingPunct="1"/>
            <a:r>
              <a:rPr lang="en-US" smtClean="0">
                <a:solidFill>
                  <a:srgbClr val="C6C3C3"/>
                </a:solidFill>
              </a:rPr>
              <a:t>Guidelines to follow when numbering the parent chain</a:t>
            </a:r>
          </a:p>
          <a:p>
            <a:pPr marL="914400" lvl="1" indent="-514350" eaLnBrk="1" hangingPunct="1">
              <a:buFont typeface="Calibri" pitchFamily="-105" charset="0"/>
              <a:buAutoNum type="arabicPeriod" startAt="4"/>
            </a:pPr>
            <a:r>
              <a:rPr lang="en-US" smtClean="0"/>
              <a:t>To assemble the complete name, assign a locant to each substituent, and list them before the parent chain name in alphabetical order</a:t>
            </a:r>
          </a:p>
          <a:p>
            <a:pPr marL="914400" lvl="1" indent="-514350" eaLnBrk="1" hangingPunct="1">
              <a:buFont typeface="Calibri" pitchFamily="-105" charset="0"/>
              <a:buAutoNum type="arabicPeriod" startAt="4"/>
            </a:pPr>
            <a:r>
              <a:rPr lang="en-US" smtClean="0"/>
              <a:t>A prefix is used (di, tri, terta, penta, etc.) if multiple substituents are identical</a:t>
            </a:r>
          </a:p>
          <a:p>
            <a:pPr marL="914400" lvl="1" indent="-514350" eaLnBrk="1" hangingPunct="1">
              <a:buFont typeface="Calibri" pitchFamily="-105" charset="0"/>
              <a:buAutoNum type="arabicPeriod" startAt="4"/>
            </a:pPr>
            <a:r>
              <a:rPr lang="en-US" smtClean="0"/>
              <a:t>Prefixes are NOT used for alphabetical purposes, except for the prefix “iso”</a:t>
            </a:r>
          </a:p>
          <a:p>
            <a:pPr marL="514350" indent="-514350" eaLnBrk="1" hangingPunct="1"/>
            <a:r>
              <a:rPr lang="en-US" smtClean="0"/>
              <a:t>Name the cycloalkanes:</a:t>
            </a:r>
            <a:endParaRPr lang="en-US" smtClean="0">
              <a:solidFill>
                <a:srgbClr val="C6C3C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33798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E47D17F4-6BFA-004C-BEAE-4C0B8646FA83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25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337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5763" y="4083050"/>
            <a:ext cx="3255962" cy="16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Identify the parent chain, the longest consecutive chain of carbons.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Identify and name substituents (side chains).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Number the parent chain and assign a locant (and prefix if necessary) to each substituent.</a:t>
            </a:r>
          </a:p>
          <a:p>
            <a:pPr marL="914400" lvl="1" indent="-514350" eaLnBrk="1" hangingPunct="1">
              <a:buFont typeface="Arial" charset="0"/>
              <a:buChar char="–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Give the first substituent the lowest number possible.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List the numbered substituents before the parent chain name in alphabetical order.</a:t>
            </a:r>
          </a:p>
          <a:p>
            <a:pPr marL="914400" lvl="1" indent="-514350" eaLnBrk="1" hangingPunct="1">
              <a:buFont typeface="Arial" charset="0"/>
              <a:buChar char="–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Ignore prefixes (except iso) when ordering alphabetically.</a:t>
            </a:r>
          </a:p>
          <a:p>
            <a:pPr marL="514350" indent="-514350" eaLnBrk="1" hangingPunct="1">
              <a:buFont typeface="Arial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Practice with SKILLBUILDER 4.4.</a:t>
            </a:r>
          </a:p>
        </p:txBody>
      </p:sp>
      <p:sp>
        <p:nvSpPr>
          <p:cNvPr id="34819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Summary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4822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D6B0C6B3-20D0-3241-B619-21C183D58590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26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marL="514350" indent="-514350" eaLnBrk="1" hangingPunct="1"/>
            <a:r>
              <a:rPr lang="en-US" smtClean="0"/>
              <a:t>Name the following molecule.</a:t>
            </a:r>
          </a:p>
          <a:p>
            <a:pPr marL="514350" indent="-514350" eaLnBrk="1" hangingPunct="1"/>
            <a:endParaRPr lang="en-US" smtClean="0"/>
          </a:p>
          <a:p>
            <a:pPr marL="514350" indent="-514350" eaLnBrk="1" hangingPunct="1"/>
            <a:endParaRPr lang="en-US" smtClean="0"/>
          </a:p>
          <a:p>
            <a:pPr marL="514350" indent="-514350" eaLnBrk="1" hangingPunct="1"/>
            <a:endParaRPr lang="en-US" smtClean="0"/>
          </a:p>
          <a:p>
            <a:pPr marL="514350" indent="-514350" eaLnBrk="1" hangingPunct="1"/>
            <a:endParaRPr lang="en-US" smtClean="0"/>
          </a:p>
          <a:p>
            <a:pPr marL="514350" indent="-514350" eaLnBrk="1" hangingPunct="1"/>
            <a:endParaRPr lang="en-US" smtClean="0"/>
          </a:p>
          <a:p>
            <a:pPr marL="514350" indent="-514350" eaLnBrk="1" hangingPunct="1"/>
            <a:r>
              <a:rPr lang="en-US" smtClean="0"/>
              <a:t>Draw the bond-line representation for 1-</a:t>
            </a:r>
            <a:r>
              <a:rPr lang="en-US" i="1" smtClean="0"/>
              <a:t>tert-</a:t>
            </a:r>
            <a:r>
              <a:rPr lang="en-US" smtClean="0"/>
              <a:t>butyl-2-ethyl-4-methyl-3-cyclopentylcyclohexane. </a:t>
            </a:r>
          </a:p>
          <a:p>
            <a:pPr marL="514350" indent="-514350" eaLnBrk="1" hangingPunct="1">
              <a:buFont typeface="Arial" pitchFamily="-105" charset="0"/>
              <a:buNone/>
            </a:pPr>
            <a:endParaRPr lang="en-US" smtClean="0"/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mtClean="0"/>
          </a:p>
          <a:p>
            <a:pPr marL="514350" indent="-514350" eaLnBrk="1" hangingPunct="1">
              <a:buFont typeface="Calibri" pitchFamily="-105" charset="0"/>
              <a:buAutoNum type="arabicPeriod"/>
            </a:pPr>
            <a:endParaRPr lang="en-US" smtClean="0"/>
          </a:p>
        </p:txBody>
      </p:sp>
      <p:sp>
        <p:nvSpPr>
          <p:cNvPr id="35844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mtClean="0"/>
              <a:t>4.2 Naming Compounds – Alkanes Summary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r>
              <a:t>Copyright 2012 John Wiley &amp; Sons, Inc.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chemeClr val="accent3"/>
                </a:solidFill>
              </a:rPr>
              <a:t>1e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5847" name="Slide Number Placeholder 6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t>4 -</a:t>
            </a:r>
            <a:fld id="{0AEC8AB7-C1EF-7C44-8462-2D6A53214620}" type="slidenum">
              <a:rPr lang="en-US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rPr>
              <a:pPr/>
              <a:t>27</a:t>
            </a:fld>
            <a:endParaRPr lang="en-US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2798763" y="2044700"/>
          <a:ext cx="3546475" cy="2085975"/>
        </p:xfrm>
        <a:graphic>
          <a:graphicData uri="http://schemas.openxmlformats.org/presentationml/2006/ole">
            <p:oleObj spid="_x0000_s35842" name="CS ChemDraw Drawing" r:id="rId3" imgW="3162300" imgH="1854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lein1-Temp">
  <a:themeElements>
    <a:clrScheme name="Custom 2">
      <a:dk1>
        <a:srgbClr val="141313"/>
      </a:dk1>
      <a:lt1>
        <a:sysClr val="window" lastClr="FFFFFF"/>
      </a:lt1>
      <a:dk2>
        <a:srgbClr val="1F497D"/>
      </a:dk2>
      <a:lt2>
        <a:srgbClr val="EEECE1"/>
      </a:lt2>
      <a:accent1>
        <a:srgbClr val="BA5E23"/>
      </a:accent1>
      <a:accent2>
        <a:srgbClr val="639431"/>
      </a:accent2>
      <a:accent3>
        <a:srgbClr val="1F9FAF"/>
      </a:accent3>
      <a:accent4>
        <a:srgbClr val="9A0A54"/>
      </a:accent4>
      <a:accent5>
        <a:srgbClr val="16602D"/>
      </a:accent5>
      <a:accent6>
        <a:srgbClr val="74141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spcAft>
            <a:spcPts val="600"/>
          </a:spcAft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Klein1-Temp</Template>
  <TotalTime>10549</TotalTime>
  <Words>1771</Words>
  <Application>Microsoft Office PowerPoint</Application>
  <PresentationFormat>On-screen Show (4:3)</PresentationFormat>
  <Paragraphs>284</Paragraphs>
  <Slides>27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ＭＳ Ｐゴシック</vt:lpstr>
      <vt:lpstr>Calibri</vt:lpstr>
      <vt:lpstr>Klein1-Temp</vt:lpstr>
      <vt:lpstr>CS ChemDraw Drawing</vt:lpstr>
      <vt:lpstr>4.1 Alkanes</vt:lpstr>
      <vt:lpstr>4.1 Alkanes</vt:lpstr>
      <vt:lpstr>4.2 Naming Compounds – Alkanes</vt:lpstr>
      <vt:lpstr>4.2 Naming Compounds – Alkanes</vt:lpstr>
      <vt:lpstr>4.2 Naming Compounds – Alkanes  Finding The Parent Chain</vt:lpstr>
      <vt:lpstr>4.2 Naming Compounds – Alkanes  Finding The Parent Chain</vt:lpstr>
      <vt:lpstr>4.2 Naming Compounds – Alkanes  Finding The Parent Chain</vt:lpstr>
      <vt:lpstr>4.2 Naming Compounds – Alkanes  Finding The Parent Chain</vt:lpstr>
      <vt:lpstr>4.2 Naming Compounds – Alkanes  Finding The Parent Chain</vt:lpstr>
      <vt:lpstr>4.2 Naming Compounds – Alkanes Finding The Parent Chain</vt:lpstr>
      <vt:lpstr>4.2 Naming Compounds – Alkanes  Finding The Parent Chain</vt:lpstr>
      <vt:lpstr>4.2 Naming Compounds – Alkanes  Identifying Substituents</vt:lpstr>
      <vt:lpstr>4.2 Naming Compounds – Alkanes  Identifying Substituents</vt:lpstr>
      <vt:lpstr>4.2 Naming Compounds – Alkanes  Identifying Substituents</vt:lpstr>
      <vt:lpstr>4.2 Naming Compounds – Alkanes  Identifying Substituents</vt:lpstr>
      <vt:lpstr>4.2 Naming Compounds – Alkanes  Identifying Substituents</vt:lpstr>
      <vt:lpstr>4.2 Naming Compounds – Alkanes  Identifying Substituents</vt:lpstr>
      <vt:lpstr>4.2 Naming Compounds – Alkanes  Identifying Substituents</vt:lpstr>
      <vt:lpstr>4.2 Naming Compounds – Alkanes  Identifying Substituents</vt:lpstr>
      <vt:lpstr>4.2 Naming Compounds – Alkanes  Numbering the Parent Chain</vt:lpstr>
      <vt:lpstr>4.2 Naming Compounds – Alkanes  Numbering the Parent Chain</vt:lpstr>
      <vt:lpstr>4.2 Naming Compounds – Alkanes  Numbering the Parent Chain</vt:lpstr>
      <vt:lpstr>4.2 Naming Compounds – Alkanes  Numbering the Parent Chain</vt:lpstr>
      <vt:lpstr>4.2 Naming Compounds – Alkanes  Numbering the Parent Chain</vt:lpstr>
      <vt:lpstr>4.2 Naming Compounds – Alkanes  Assembling The Entire Name</vt:lpstr>
      <vt:lpstr>4.2 Naming Compounds – Alkanes Summary</vt:lpstr>
      <vt:lpstr>4.2 Naming Compounds – Alkanes Summary</vt:lpstr>
    </vt:vector>
  </TitlesOfParts>
  <Company>Wiley Publishing, Inc.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Slide 1</dc:title>
  <dc:creator>jyee</dc:creator>
  <cp:keywords/>
  <cp:lastModifiedBy>Ron Rusay</cp:lastModifiedBy>
  <cp:revision>238</cp:revision>
  <dcterms:created xsi:type="dcterms:W3CDTF">2012-09-06T05:03:05Z</dcterms:created>
  <dcterms:modified xsi:type="dcterms:W3CDTF">2012-09-06T05:05:49Z</dcterms:modified>
</cp:coreProperties>
</file>